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24"/>
  </p:notesMasterIdLst>
  <p:handoutMasterIdLst>
    <p:handoutMasterId r:id="rId25"/>
  </p:handoutMasterIdLst>
  <p:sldIdLst>
    <p:sldId id="1171" r:id="rId4"/>
    <p:sldId id="1172" r:id="rId5"/>
    <p:sldId id="1173" r:id="rId6"/>
    <p:sldId id="1175" r:id="rId7"/>
    <p:sldId id="1176" r:id="rId8"/>
    <p:sldId id="1181" r:id="rId9"/>
    <p:sldId id="1182" r:id="rId10"/>
    <p:sldId id="1187" r:id="rId11"/>
    <p:sldId id="1177" r:id="rId12"/>
    <p:sldId id="1188" r:id="rId13"/>
    <p:sldId id="1183" r:id="rId14"/>
    <p:sldId id="1189" r:id="rId15"/>
    <p:sldId id="1190" r:id="rId16"/>
    <p:sldId id="1184" r:id="rId17"/>
    <p:sldId id="1178" r:id="rId18"/>
    <p:sldId id="1186" r:id="rId19"/>
    <p:sldId id="1179" r:id="rId20"/>
    <p:sldId id="1185" r:id="rId21"/>
    <p:sldId id="1174" r:id="rId22"/>
    <p:sldId id="11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2188042B-9BB4-2C42-831C-2E3190F33DF2}">
          <p14:sldIdLst>
            <p14:sldId id="1171"/>
            <p14:sldId id="1172"/>
            <p14:sldId id="1173"/>
            <p14:sldId id="1175"/>
          </p14:sldIdLst>
        </p14:section>
        <p14:section name="Исследование приложений-конкурентов" id="{143F3F60-E92F-7044-9268-E8347BBC8A10}">
          <p14:sldIdLst>
            <p14:sldId id="1176"/>
            <p14:sldId id="1181"/>
            <p14:sldId id="1182"/>
            <p14:sldId id="1187"/>
          </p14:sldIdLst>
        </p14:section>
        <p14:section name="Дизайн и прототипирование" id="{FEDEB2F7-23F5-B148-8D7B-996713E9CA8F}">
          <p14:sldIdLst>
            <p14:sldId id="1177"/>
            <p14:sldId id="1188"/>
            <p14:sldId id="1183"/>
            <p14:sldId id="1189"/>
            <p14:sldId id="1190"/>
          </p14:sldIdLst>
        </p14:section>
        <p14:section name="Написание программного кода приложения" id="{303247A8-B33F-B346-8200-CA67260E06C5}">
          <p14:sldIdLst>
            <p14:sldId id="1184"/>
            <p14:sldId id="1178"/>
            <p14:sldId id="1186"/>
          </p14:sldIdLst>
        </p14:section>
        <p14:section name="Тестирование готового продукта" id="{B9B74DE4-FAD3-8C4F-865D-928EE3EE82E8}">
          <p14:sldIdLst>
            <p14:sldId id="1179"/>
            <p14:sldId id="1185"/>
          </p14:sldIdLst>
        </p14:section>
        <p14:section name="Конец" id="{5ED747A7-6031-7046-8D2C-C766C1A732DE}">
          <p14:sldIdLst>
            <p14:sldId id="1174"/>
            <p14:sldId id="11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9E37-AA78-97D3-544E-31BDD6F4E359}" v="370" dt="2024-11-14T21:13:57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4" autoAdjust="0"/>
    <p:restoredTop sz="90520" autoAdjust="0"/>
  </p:normalViewPr>
  <p:slideViewPr>
    <p:cSldViewPr snapToGrid="0" snapToObjects="1">
      <p:cViewPr>
        <p:scale>
          <a:sx n="114" d="100"/>
          <a:sy n="114" d="100"/>
        </p:scale>
        <p:origin x="2392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11/15/24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493201"/>
            <a:ext cx="6067650" cy="1151382"/>
          </a:xfrm>
        </p:spPr>
        <p:txBody>
          <a:bodyPr/>
          <a:lstStyle/>
          <a:p>
            <a:r>
              <a:rPr lang="ru-RU" dirty="0"/>
              <a:t>Финансовый Компас </a:t>
            </a:r>
            <a:r>
              <a:rPr lang="en-US" dirty="0"/>
              <a:t>— </a:t>
            </a:r>
            <a:r>
              <a:rPr lang="ru-RU" dirty="0"/>
              <a:t>мобильное веб-приложение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1EB5A-5019-E623-35A7-FBFF0F8B28A1}"/>
              </a:ext>
            </a:extLst>
          </p:cNvPr>
          <p:cNvSpPr/>
          <p:nvPr/>
        </p:nvSpPr>
        <p:spPr>
          <a:xfrm>
            <a:off x="5148945" y="5876733"/>
            <a:ext cx="1894112" cy="651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399" y="5958778"/>
            <a:ext cx="3963202" cy="689289"/>
          </a:xfrm>
        </p:spPr>
        <p:txBody>
          <a:bodyPr>
            <a:normAutofit/>
          </a:bodyPr>
          <a:lstStyle/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Санкт-Петербург</a:t>
            </a:r>
          </a:p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2024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69069-929B-152C-91FB-5ED421573F1D}"/>
              </a:ext>
            </a:extLst>
          </p:cNvPr>
          <p:cNvGrpSpPr/>
          <p:nvPr/>
        </p:nvGrpSpPr>
        <p:grpSpPr>
          <a:xfrm>
            <a:off x="1361273" y="4042536"/>
            <a:ext cx="2180266" cy="2159906"/>
            <a:chOff x="7612999" y="1761434"/>
            <a:chExt cx="2838331" cy="281182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DC51-8838-C586-4EB7-B13B6494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782" y="1933712"/>
              <a:ext cx="2639548" cy="2639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21B50C5-9E9C-22DF-39D2-86B4E5F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2999" y="1761434"/>
              <a:ext cx="2639548" cy="2639548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F2AB-5A42-2AB7-9A2E-9E0137FE6BBE}"/>
              </a:ext>
            </a:extLst>
          </p:cNvPr>
          <p:cNvSpPr/>
          <p:nvPr/>
        </p:nvSpPr>
        <p:spPr>
          <a:xfrm>
            <a:off x="7724550" y="3918856"/>
            <a:ext cx="4140880" cy="1773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ADCF7EF-2D1B-49F2-2ED5-8A3BF56A9AE1}"/>
              </a:ext>
            </a:extLst>
          </p:cNvPr>
          <p:cNvSpPr txBox="1">
            <a:spLocks/>
          </p:cNvSpPr>
          <p:nvPr/>
        </p:nvSpPr>
        <p:spPr>
          <a:xfrm>
            <a:off x="7500256" y="4103126"/>
            <a:ext cx="4140881" cy="158933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Выполнили студенты гр. 4326: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Волжан Евгений Михайлович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Томчук Григорий Сергеевич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Якупов </a:t>
            </a:r>
            <a:r>
              <a:rPr lang="ru-RU" dirty="0" err="1"/>
              <a:t>Расуль</a:t>
            </a:r>
            <a:r>
              <a:rPr lang="ru-RU" dirty="0"/>
              <a:t> </a:t>
            </a:r>
            <a:r>
              <a:rPr lang="ru-RU" dirty="0" err="1"/>
              <a:t>Газинурович</a:t>
            </a:r>
            <a:endParaRPr lang="ru-RU" dirty="0"/>
          </a:p>
          <a:p>
            <a:pPr algn="r"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канд. техн. наук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Кравченко Виктория Викторовна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1C1E3F3-950C-D601-98C2-1D7D7191D547}"/>
              </a:ext>
            </a:extLst>
          </p:cNvPr>
          <p:cNvSpPr txBox="1">
            <a:spLocks/>
          </p:cNvSpPr>
          <p:nvPr/>
        </p:nvSpPr>
        <p:spPr>
          <a:xfrm>
            <a:off x="3483429" y="209933"/>
            <a:ext cx="5225142" cy="155150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Министерство науки и высшего образования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Федеральное государственное автономное образовательное учреждение высшего образования «Санкт-Петербургский государственный университет аэрокосмического приборостроения»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Институт информационных технологий и программирования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994C0F2-A8E5-9994-5EAB-752EE51EF4FB}"/>
              </a:ext>
            </a:extLst>
          </p:cNvPr>
          <p:cNvSpPr txBox="1">
            <a:spLocks/>
          </p:cNvSpPr>
          <p:nvPr/>
        </p:nvSpPr>
        <p:spPr>
          <a:xfrm>
            <a:off x="3062175" y="1815359"/>
            <a:ext cx="6067650" cy="542947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>
                <a:solidFill>
                  <a:schemeClr val="tx1"/>
                </a:solidFill>
              </a:rPr>
              <a:t>Проектная работа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ACE1A76-D1AE-8FE0-B2C6-4BE71EA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42" y="1408730"/>
            <a:ext cx="2235877" cy="477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F4E47-D792-40FD-8CB3-9964B8744BC5}"/>
              </a:ext>
            </a:extLst>
          </p:cNvPr>
          <p:cNvSpPr txBox="1"/>
          <p:nvPr/>
        </p:nvSpPr>
        <p:spPr>
          <a:xfrm>
            <a:off x="549836" y="1948329"/>
            <a:ext cx="807346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Ассистент приложения отвечает на вопросы и предоставляет инструкции для настройки категорий и управления финансами:</a:t>
            </a:r>
          </a:p>
          <a:p>
            <a:pPr marL="285750" indent="-285750"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Интерактивные подсказки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Ассистент помогает найти баланс и предоставляет советы по основным функциям приложения.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 для пользователя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Благодаря простым и понятным инструкциям, взаимодействие с приложением становится легким и интуитивным.</a:t>
            </a: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Ассистент повышает удобство использования и дает возможность гибко настраивать категории для точного учета финансов.</a:t>
            </a:r>
            <a:endParaRPr lang="ru-RU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57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ED0C465-CA25-5198-315C-D7E254F0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1413128"/>
            <a:ext cx="2226519" cy="482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3FA5-077A-9CD0-3233-7D305C2261D0}"/>
              </a:ext>
            </a:extLst>
          </p:cNvPr>
          <p:cNvSpPr txBox="1"/>
          <p:nvPr/>
        </p:nvSpPr>
        <p:spPr>
          <a:xfrm>
            <a:off x="548342" y="1873623"/>
            <a:ext cx="831625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Система авторизации незаменима для удобной синхронизации пользовательских данных между разными устройствами.</a:t>
            </a:r>
          </a:p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Экран входа разработан для быстрого доступа к приложению и создания приятного первого впечатления благодаря удобному и простому дизайну.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Минималистичный дизайн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Чистый и понятный интерфейс с акцентом на основных полях для ввода логина и пароля.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Основные функции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Пользователи могут выполнить вход в аккаунт, зарегистрироваться или восстановить пароль, если он был утерян.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Интуитивные элементы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Крупная кнопка «Войти» и ссылки на регистрацию и восстановление пароля делают навигацию простой и удобной.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97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91D0EBB-66E8-A0FF-D054-32CFAC53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64" y="1433249"/>
            <a:ext cx="2220907" cy="478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C8449-2E13-0B25-95C5-0E2F8EBEA99A}"/>
              </a:ext>
            </a:extLst>
          </p:cNvPr>
          <p:cNvSpPr txBox="1"/>
          <p:nvPr/>
        </p:nvSpPr>
        <p:spPr>
          <a:xfrm>
            <a:off x="584200" y="1143000"/>
            <a:ext cx="81026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Экран "Обзор" помогает пользователям быстро анализировать свое финансовое состояние за выбранный период: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Доходы и расходы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Возможность переключаться между отображением доходов и расходов для наглядного понимания финансового баланса.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Круговая диаграмма категорий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Визуализация расходов по категориям (продукты, подписки, транспорт) с указанием процентного распределения и сумм, что упрощает анализ и планирование бюджета.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Быстрая навигация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Кнопки в нижней части экрана позволяют легко переходить к основным разделам, включая домашний экран и статистику.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Экран обзора обеспечивает пользователя наглядной информацией о расходах, делая управление финансами более интуитивным и доступным.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50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397A-DC73-E3D2-5B17-F1FEB934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311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483112"/>
            <a:ext cx="6675127" cy="4898638"/>
          </a:xfrm>
        </p:spPr>
        <p:txBody>
          <a:bodyPr/>
          <a:lstStyle/>
          <a:p>
            <a:r>
              <a:rPr lang="ru-RU" dirty="0"/>
              <a:t>Для реализации функционала приложения был выбран стек технологий, включающий </a:t>
            </a:r>
            <a:r>
              <a:rPr lang="en-US" b="1" dirty="0"/>
              <a:t>TypeScript</a:t>
            </a:r>
            <a:r>
              <a:rPr lang="en-US" dirty="0"/>
              <a:t>,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 err="1"/>
              <a:t>Nuxt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Prisma</a:t>
            </a:r>
            <a:r>
              <a:rPr lang="en-US" dirty="0"/>
              <a:t>. TypeScript </a:t>
            </a:r>
            <a:r>
              <a:rPr lang="ru-RU" dirty="0"/>
              <a:t>обеспечил надёжную статическую типизацию, позволяя избежать множества ошибок на этапе написания кода и упрощая поддержку и масштабирование проекта. </a:t>
            </a:r>
            <a:r>
              <a:rPr lang="en-US" dirty="0"/>
              <a:t>Vue </a:t>
            </a:r>
            <a:r>
              <a:rPr lang="ru-RU" dirty="0"/>
              <a:t>и </a:t>
            </a:r>
            <a:r>
              <a:rPr lang="en-US" dirty="0" err="1"/>
              <a:t>Nuxt</a:t>
            </a:r>
            <a:r>
              <a:rPr lang="en-US" dirty="0"/>
              <a:t> </a:t>
            </a:r>
            <a:r>
              <a:rPr lang="ru-RU" dirty="0"/>
              <a:t>были выбраны как оптимальные фреймворки для создания производительного и отзывчивого пользовательского интерфейса, обеспечивающего плавную и интерактивную работу с приложением. Для взаимодействия с базой данных и удобной работы с </a:t>
            </a:r>
            <a:r>
              <a:rPr lang="en-US" dirty="0"/>
              <a:t>ORM </a:t>
            </a:r>
            <a:r>
              <a:rPr lang="ru-RU" dirty="0"/>
              <a:t>мы использовали </a:t>
            </a:r>
            <a:r>
              <a:rPr lang="en-US" dirty="0"/>
              <a:t>Prisma, </a:t>
            </a:r>
            <a:r>
              <a:rPr lang="ru-RU" dirty="0"/>
              <a:t>что упростило управление данными и повысило безопасность запросов.</a:t>
            </a:r>
          </a:p>
          <a:p>
            <a:endParaRPr lang="en-US" dirty="0"/>
          </a:p>
        </p:txBody>
      </p:sp>
      <p:pic>
        <p:nvPicPr>
          <p:cNvPr id="1026" name="Picture 2" descr="Scaffolding an App with Vue 3, Nuxt and TypeScript • Daniel Schulz">
            <a:extLst>
              <a:ext uri="{FF2B5EF4-FFF2-40B4-BE49-F238E27FC236}">
                <a16:creationId xmlns:a16="http://schemas.microsoft.com/office/drawing/2014/main" id="{531750F6-5598-469F-C66D-9CB78DC5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2739174"/>
            <a:ext cx="4508500" cy="180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6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2375210"/>
            <a:ext cx="7489825" cy="4006540"/>
          </a:xfrm>
        </p:spPr>
        <p:txBody>
          <a:bodyPr>
            <a:normAutofit/>
          </a:bodyPr>
          <a:lstStyle/>
          <a:p>
            <a:r>
              <a:rPr lang="ru-RU" dirty="0"/>
              <a:t>На начальном этапе разработки было создано </a:t>
            </a:r>
            <a:r>
              <a:rPr lang="ru-RU" dirty="0" err="1"/>
              <a:t>прототипное</a:t>
            </a:r>
            <a:r>
              <a:rPr lang="ru-RU" dirty="0"/>
              <a:t> приложение, не соответствующее конечному дизайну, с целью тестирования основных функций серверной части и проверки работы с базой данных. Такой подход позволит нам протестировать и оптимизировать логику работы бэкенда на ранних этапах, минимизировать возможные ошибки и повысить эффективность конечной разработки.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E32AE-FD96-8A41-E51D-0F7B3164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00" y="1460810"/>
            <a:ext cx="2178401" cy="4716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9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2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готового продукта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готового продукта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5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rmAutofit fontScale="92500" lnSpcReduction="20000"/>
          </a:bodyPr>
          <a:lstStyle/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Коваленко, В. Н. Обзор популярных мобильных приложений для управления личными финансами // Финансы и кредит. – 2021. – № 10. – С. 24-29.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П. А., Смирнова, Е. В. Рынок мобильных приложений для управления личными финансами: тенденции и перспективы // Современные информационные технологии и ИТ-образование. – 2020. – Т. 16, № 3. – С. 45-54.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Петренко, А. В. Прототипирование мобильных приложений в </a:t>
            </a:r>
            <a:r>
              <a:rPr lang="en-US" sz="1600" dirty="0"/>
              <a:t>Figma // </a:t>
            </a:r>
            <a:r>
              <a:rPr lang="ru-RU" sz="1600" dirty="0"/>
              <a:t>Журнал системных исследований. – 2022. – № 7. – С. 34-39.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Соколова, М. В. Разработка пользовательского интерфейса с помощью </a:t>
            </a:r>
            <a:r>
              <a:rPr lang="en-US" sz="1600" dirty="0"/>
              <a:t>Figma // </a:t>
            </a:r>
            <a:r>
              <a:rPr lang="ru-RU" sz="1600" dirty="0"/>
              <a:t>Вестник информационных технологий. – 2021. – Т. 28, № 5. – С. 78-83.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Д. С. Применение </a:t>
            </a:r>
            <a:r>
              <a:rPr lang="en-US" sz="1600" dirty="0" err="1"/>
              <a:t>Vue.js</a:t>
            </a:r>
            <a:r>
              <a:rPr lang="en-US" sz="1600" dirty="0"/>
              <a:t> </a:t>
            </a:r>
            <a:r>
              <a:rPr lang="ru-RU" sz="1600" dirty="0"/>
              <a:t>для создания веб-приложений // Вестник программной инженерии. – 2021. – Т. 10, № 2. – С. 98-104.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Андреев, Е. Н., Сидорова, Л. М. Разработка одностраничных веб-приложений с использованием </a:t>
            </a:r>
            <a:r>
              <a:rPr lang="en-US" sz="1600" dirty="0" err="1"/>
              <a:t>Nuxt.js</a:t>
            </a:r>
            <a:r>
              <a:rPr lang="en-US" sz="1600" dirty="0"/>
              <a:t> // </a:t>
            </a:r>
            <a:r>
              <a:rPr lang="ru-RU" sz="1600" dirty="0"/>
              <a:t>Современные проблемы компьютерных наук. – 2020. – Т. 5, № 4. – С. 22-28.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Нестеренко, О. В. Применение </a:t>
            </a:r>
            <a:r>
              <a:rPr lang="en-US" sz="1600" dirty="0"/>
              <a:t>Google Firebase </a:t>
            </a:r>
            <a:r>
              <a:rPr lang="ru-RU" sz="1600" dirty="0"/>
              <a:t>для разработки мобильных приложений // Вестник цифровых технологий. – 2021. – № 12. – С. 13-18.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Белов, П. А. Использование </a:t>
            </a:r>
            <a:r>
              <a:rPr lang="en-US" sz="1600" dirty="0"/>
              <a:t>Firebase </a:t>
            </a:r>
            <a:r>
              <a:rPr lang="ru-RU" sz="1600" dirty="0"/>
              <a:t>для хранения данных мобильных приложений // Моделирование и анализ информационных систем. – 2020. – Т. 27, № 6. – С. 45-51.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Смирнов, А. В. Облачные платформы для хранения данных мобильных приложений // Вопросы информационных технологий. – 2020. – № 8. – С. 67-72.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Сидоров, И. Г. Архитектура облачных сервисов для мобильных приложений // Вестник прикладных исследований. – 2021. – Т. 9, № 2. – С. 56-61.</a:t>
            </a:r>
          </a:p>
        </p:txBody>
      </p:sp>
    </p:spTree>
    <p:extLst>
      <p:ext uri="{BB962C8B-B14F-4D97-AF65-F5344CB8AC3E}">
        <p14:creationId xmlns:p14="http://schemas.microsoft.com/office/powerpoint/2010/main" val="391109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Autofit/>
          </a:bodyPr>
          <a:lstStyle/>
          <a:p>
            <a:r>
              <a:rPr lang="ru-RU" dirty="0"/>
              <a:t>Миссия данного проекта заключается в том, чтобы создать простое и удобное приложение, которое поможет отслеживать доходы и расходы пользователя, обеспечивая базовые функции для управления личными финансами.</a:t>
            </a:r>
          </a:p>
          <a:p>
            <a:r>
              <a:rPr lang="ru-RU" b="1" dirty="0"/>
              <a:t>Основная цель</a:t>
            </a:r>
            <a:r>
              <a:rPr lang="ru-RU" dirty="0"/>
              <a:t> — разработка простого приложения для отслеживания доходов и расходов. Подцелями являются: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Создание интуитивно понятного интерфейса.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Реализация основных функций для ввода и учета доходов и расходов.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Обеспечение безопасности данных пользователей.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Создание простых отчетов для анализа финансового состояния.</a:t>
            </a:r>
          </a:p>
        </p:txBody>
      </p:sp>
    </p:spTree>
    <p:extLst>
      <p:ext uri="{BB962C8B-B14F-4D97-AF65-F5344CB8AC3E}">
        <p14:creationId xmlns:p14="http://schemas.microsoft.com/office/powerpoint/2010/main" val="354470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C1689-82A7-7218-8C96-FA7260A9D5D5}"/>
              </a:ext>
            </a:extLst>
          </p:cNvPr>
          <p:cNvSpPr txBox="1">
            <a:spLocks/>
          </p:cNvSpPr>
          <p:nvPr/>
        </p:nvSpPr>
        <p:spPr>
          <a:xfrm>
            <a:off x="550863" y="2276648"/>
            <a:ext cx="6668084" cy="1738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Благодарим за внимание.</a:t>
            </a:r>
            <a:endParaRPr lang="en-US" dirty="0"/>
          </a:p>
          <a:p>
            <a:r>
              <a:rPr lang="ru-RU" dirty="0"/>
              <a:t>Вы можете найти наше приложение, перейдя по ссылке: </a:t>
            </a:r>
            <a:r>
              <a:rPr lang="en-US" dirty="0"/>
              <a:t>http://e99676if.beget.tech/financial-compass</a:t>
            </a:r>
            <a:r>
              <a:rPr lang="ru-RU" dirty="0"/>
              <a:t>, или же наведя камеру на </a:t>
            </a:r>
            <a:r>
              <a:rPr lang="en-US" dirty="0"/>
              <a:t>QR-</a:t>
            </a:r>
            <a:r>
              <a:rPr lang="ru-RU" dirty="0"/>
              <a:t>код.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AC134-A168-FCCF-3159-126C0872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02738" y="1816813"/>
            <a:ext cx="2979048" cy="29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r>
              <a:rPr lang="ru-RU" dirty="0"/>
              <a:t>Перед реализацией готового продукта нашей командой были сформулированы следующие задачи: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Анализ существующих решений на рынке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ru-RU" dirty="0"/>
              <a:t>Изучить и проанализировать популярные приложения для управления личными финансами, выявить их сильные и слабые стороны, а также определить уникальные функции, которые могут помочь привлечь пользователей к нашему приложению.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Разработка прототипа приложения</a:t>
            </a:r>
            <a:r>
              <a:rPr lang="en-US" b="1" dirty="0"/>
              <a:t>. </a:t>
            </a:r>
            <a:r>
              <a:rPr lang="ru-RU" dirty="0"/>
              <a:t>Создать макеты пользовательского интерфейса, разработать информационную схему базы данных.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Программирование и интеграция функций</a:t>
            </a:r>
            <a:r>
              <a:rPr lang="en-US" b="1" dirty="0"/>
              <a:t>. </a:t>
            </a:r>
            <a:r>
              <a:rPr lang="ru-RU" dirty="0"/>
              <a:t>Реализовать предусмотренные дизайном функции приложения, интегрировать их в интерфейс.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Тестирование и запуск приложения</a:t>
            </a:r>
            <a:r>
              <a:rPr lang="en-US" b="1" dirty="0"/>
              <a:t>. </a:t>
            </a:r>
            <a:r>
              <a:rPr lang="ru-RU" dirty="0"/>
              <a:t>Подготовить приложение к использованию и предоставить доступ для пользователей.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F4D94-FBF3-3E9D-BD05-3C99A04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Исикавы для «Финансового Компаса»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A69D8-A8BA-EFA0-1976-FF081B01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341438"/>
            <a:ext cx="11090275" cy="4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6B8B8-0955-F080-B074-303AEC6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379" y="1001486"/>
            <a:ext cx="5001641" cy="5856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AEFD2-DF26-51D5-61CD-B4518AB5DD2D}"/>
              </a:ext>
            </a:extLst>
          </p:cNvPr>
          <p:cNvSpPr txBox="1"/>
          <p:nvPr/>
        </p:nvSpPr>
        <p:spPr>
          <a:xfrm>
            <a:off x="482600" y="1509441"/>
            <a:ext cx="65151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Цель анализа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выявить сильные и слабые стороны популярных приложений для учета финансов и определить функционал, который может повысить конкурентоспособность нашего приложения.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b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</a:b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Основные аспекты анализа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Функциональные возможности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что предлагает каждое приложение, какие задачи оно решает.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Плюсы и минусы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оценка удобства, доступности функций и ограничений в бесплатных версиях.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 для пользователя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насколько интуитивен интерфейс, поддерживаются ли совместный учет и </a:t>
            </a:r>
            <a:r>
              <a:rPr lang="ru-RU" dirty="0" err="1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мультивалютность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Уровень безопасности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какие меры приняты для защиты данных пользователей.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54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4367986"/>
          </a:xfrm>
        </p:spPr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CoinKeeper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Удобный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импорт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банков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Сбербанк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Тинькофф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</a:t>
            </a:r>
            <a:r>
              <a:rPr lang="en-US" dirty="0">
                <a:ea typeface="+mn-lt"/>
                <a:cs typeface="+mn-lt"/>
              </a:rPr>
              <a:t>.), </a:t>
            </a:r>
            <a:r>
              <a:rPr lang="en-US" dirty="0" err="1">
                <a:ea typeface="+mn-lt"/>
                <a:cs typeface="+mn-lt"/>
              </a:rPr>
              <a:t>совместный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Автоматизация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уведомления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совместное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Ограниченный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функционал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бесплатной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 descr="CoinKeeper — сервис для планирования и учета личных и семейных финансов">
            <a:extLst>
              <a:ext uri="{FF2B5EF4-FFF2-40B4-BE49-F238E27FC236}">
                <a16:creationId xmlns:a16="http://schemas.microsoft.com/office/drawing/2014/main" id="{A8174650-D5B5-5E93-9B82-5A00132B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73" y="2348832"/>
            <a:ext cx="3285065" cy="216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5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Monefy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Простота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интерфейса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лимиты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категории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синхронизация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облако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Удобство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Monefy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предоставляет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базовую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расходам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доходам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пользователей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нужно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глубокое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понимание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финансов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детализацией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категориям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более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гибкие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отчеты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возможностей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приложения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может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хватать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D41BA-8800-798A-3F47-491BF49C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74566" y="2353091"/>
            <a:ext cx="3017005" cy="30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0995025" cy="5040312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проведенного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определили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рекомендации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являются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ключевыми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успешного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приложения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максимального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удобства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пользователей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r>
              <a:rPr lang="en-US" b="1" dirty="0" err="1">
                <a:ea typeface="+mn-lt"/>
                <a:cs typeface="+mn-lt"/>
              </a:rPr>
              <a:t>Ключевые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функции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для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успешного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приложения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Визуализация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графики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диаграммы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наглядности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поддержка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нескольких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счетов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Рекомендации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Упростить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интерфейс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избегая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перегрузки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Сделать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бесплатно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платную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сосредоточить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продвинутой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45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B4185-02F1-A35C-E6CE-5DC3EF90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783223"/>
            <a:ext cx="7772400" cy="38358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5FC79-50FF-8B4D-44DD-9A9DF9201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161" y="2208154"/>
            <a:ext cx="2985977" cy="2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0302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258</TotalTime>
  <Words>1289</Words>
  <Application>Microsoft Macintosh PowerPoint</Application>
  <PresentationFormat>Widescreen</PresentationFormat>
  <Paragraphs>99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Wingdings</vt:lpstr>
      <vt:lpstr>Arial</vt:lpstr>
      <vt:lpstr>Титульная страница</vt:lpstr>
      <vt:lpstr>Текстовые блоки</vt:lpstr>
      <vt:lpstr>Дополнительные блоки</vt:lpstr>
      <vt:lpstr>Финансовый Компас — мобильное веб-приложение</vt:lpstr>
      <vt:lpstr>Цели</vt:lpstr>
      <vt:lpstr>Задачи</vt:lpstr>
      <vt:lpstr>Диаграмма Исикавы для «Финансового Компаса»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Написание программного кода приложения</vt:lpstr>
      <vt:lpstr>Написание программного кода приложения</vt:lpstr>
      <vt:lpstr>Написание программного кода приложения</vt:lpstr>
      <vt:lpstr>Тестирование готового продукта</vt:lpstr>
      <vt:lpstr>Тестирование готового продукта</vt:lpstr>
      <vt:lpstr>Список использованных источников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Grigory Tomchuk</cp:lastModifiedBy>
  <cp:revision>278</cp:revision>
  <dcterms:created xsi:type="dcterms:W3CDTF">2023-06-16T08:15:39Z</dcterms:created>
  <dcterms:modified xsi:type="dcterms:W3CDTF">2024-11-15T06:01:05Z</dcterms:modified>
  <cp:category/>
</cp:coreProperties>
</file>